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60" r:id="rId6"/>
    <p:sldId id="261" r:id="rId7"/>
    <p:sldId id="271" r:id="rId8"/>
    <p:sldId id="262" r:id="rId9"/>
    <p:sldId id="266" r:id="rId10"/>
    <p:sldId id="267" r:id="rId11"/>
    <p:sldId id="263" r:id="rId12"/>
    <p:sldId id="268" r:id="rId13"/>
    <p:sldId id="269" r:id="rId14"/>
    <p:sldId id="264" r:id="rId15"/>
    <p:sldId id="273" r:id="rId16"/>
    <p:sldId id="265" r:id="rId17"/>
    <p:sldId id="270" r:id="rId18"/>
    <p:sldId id="259" r:id="rId19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114" d="100"/>
          <a:sy n="114" d="100"/>
        </p:scale>
        <p:origin x="-3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16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60" units="cm"/>
          <inkml:channel name="Y" type="integer" max="1050" units="cm"/>
        </inkml:traceFormat>
        <inkml:channelProperties>
          <inkml:channelProperty channel="X" name="resolution" value="49.91568" units="1/cm"/>
          <inkml:channelProperty channel="Y" name="resolution" value="28.37838" units="1/cm"/>
        </inkml:channelProperties>
      </inkml:inkSource>
      <inkml:timestamp xml:id="ts0" timeString="2014-11-27T12:05:41.78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18851 5298,'18'0,"0"0,18 0,-18 18,19 18,17-18,0 19,1-1,17 0,-35 0,-1-17,0-1,-18 18,1-36,-1 18,0-18,0 36,-18-17,18-1,-18 0,0-18,18 18,-18 0,0-18,0 18,0-18,0 18,0 1,0-19,0 18,-18 0,0-18,18 18,-18-18,18 18,-18-18,18 0,-18 0,-1 0,19 18,-18 0,18-18,-18 19,18-19,0 0,-91 0,91 0,0 0,19 18,-1-18,0 18,36 0,1 18,-1 1,1-37,-19 36,0-18,0 0,1 18,-19-36,18 19,-36 17,36-36,-17 18,17 0,-36 0,18 0,0 1,-18-1,0 18,18-18,-18 0,18 0,-18-18,0 19,0-1,0-18,0 18,0 0,19 0,-19 0,0-18,0 37,18 17,-18-36,0 18,0 1,0-1,0 18,36 1,-36-37,0 36,18 1,-18-19,0 0,18 1,-18-19,18 18,-18-18,0 0,19 19,-19-19,0 18,0-18,18 37,-18-55,0 18,36 18,-36 0,0-17,18 17,-18-18,18 18,0 19,-18-37,37 18,-37-18,18 0,-18 19,0-19,0 0,18 0,0 0,-18 0,0 19,18-19,-18 0,18 0,-18 0,0 0,19 1,-19-1,0 0,18-18,-18 18,18 0,-18 0,0 0,0 1,18-1,-18-18,0 36,18-18,-18-18,0 36,0 19,0-37,0 0,0 37,0-37,0 18,18-18,-18 37,0-19,0 0,0-18,0 19,0-37,0 18,0 18,0-18,18 0,-18 37,0-55,0 18,0 0,0 0,19 0,-19-18,0 18,0 1,18-19,-18 18,0-18,0 18,18 0,-18-18,0 18,0-18,0 18,18-18,-18 0,18 0,0 0,-18 0,18 0,-18 0,37 0,-37 18,0 1,0-19,18 0,-18 18,0 0,18 0,-18-18,0 18,0-18,0 18,0 0,18-18,-18 0,-18 19,18-19,-36 0,36 0,-18 0,18 18,-37-18,37 0,-18 0,-18 0,18 0,0 0,-1 0,-17 0,18 0,-18 18,36-18,-18 0,-19 0,19 0,0 0,0 0,18 0,-36 18,17-18,1 0,-18 0,0 18,18 0,-1-18,-17 0,18 0,-18 0,36 0,-18 0,18 0,-37 0,37 0,-18 0,18 0,-18 0,0 0,18 0,-18 0,18 0,-37 0,19 0,0 0,-18 0,0 0,17 0,1 0,0 0,18 0,-18 0,0 0,18 0,-18 0,18 0,-18 0,-1 0,1 0,18 0,-18 0,0 0,18 0,-18 0,18 0,-18 0,0 0,-1 0,1 0,0 0,-18 0,0 0,-1 0,1-18,0 0,-19 18,37-36,-36 18,36 18,-1-19,-17 1,18 18,0-18,-18 18,-19-36,37 36,-55-55,55 55,-18-18,-18 18,-1-18,37 18,-18 0,-1 0,-17 0,18 0,-1 0,19 0,-18 0,0 0,-1 0,19 0,-18 0,0 0,36 0,-37 0,-17 0,36 0,0 18,-19 0,19-18,0 0,-18 0,0 19,17-1,-17-18,0 0,0 18,-19 0,19-18,-37 18,19-18,18 36,-19-36,37 19,-55-19,73 18,-18-18,0 0,0 18,0-18,18 0,-18 0,0 18,18-18,0 18,-19-18,19 0,0 18,0-18,-18 37,18-37,0 18,0 0,0-18,0 18,18 0,-18-18,37 18,-37 19,18-19,0 0,-18 0,18-18,-18 18,36 0,-36-18,37 18,-19 1,0-19,36 0,-35 36,35-36,0 18,1 0,17-18,-17 0,-1 0,-17 0,-1 18,0-18,19 0,-19 0,0 18,19-18,-1 0,0 0,1 0,-1 0,1 0,-19 0,18 0,-17 0,-1 0,0 0,19 0,17 0,-17 0,17 0,-17 0,35 0,19 0,-18 0,36 0,0 0,-54 0,35 0,-35 0,36 0,-37-18,-17 18,-1 0,1-18,-37 18,-18 0,36 0,-36 0,18 0,-18 0,55 0,-37 0,36-18,1 18,-1 0,1-18,-19 18,-18 0,18 0,-36 0,18 0,-18 0,19 0,-1 0,0 0,-18 0,18 0,0 0,-18 0,18 0,-18 0,18 18,-18-18,37 0,-37 18,0-18,18 18,-18 0,0-18,0 19,0-1,18 0,-18 0,0-18,0 18,0 0,0 0,0 1,0-1,0-18,0 36,0-18,0 0,0 0,0 19,0-37,0 36,0-18,0 18,0-17,0 35,18-18,0 19,0-19,1 18,-19-17,54 17,-54-18,18 19,0-19,0 0,-18-17,0-1,0 18,0-18,0 18,0-36,0 19,0-1,0 0,0 0,0 0,0 0,0 19,0-19,0 0,0 0,0 0,0 0,0 0,0 1,0-19,0 36,0-36,0 18,0 18,0-18,0 1,0-1,0 18,0-18,0 18,0-17,0-19,0 36,0-36,0 18,0 0,0 0,-18 0,18-18,0 37,0-19,-18 0,18 0,0 0,0-18,-18 18,0-18,18 0,-18 0,18 19,-37-1,37-18,-36 0,18 18,0 0,-18 0,-1 0,-17-18,36 0,-73 37,73-19,-37 0,1-18,0 18,17-18,-17 0,-1 0,19 0,-18 0,-1 0,1 0,36 0,0 0,-1 0,1 0,0 0,0 0,18 0,-36 0,18 0,-19 0,19 0,-36 0,-1 0,19 0,-18 0,17 0,1 0,-18 0,-19 0,19 0,-19 0,0 0,1 0,17 0,1 0,0 0,-1 0,1 0,-1 0,1-18,18 18,-19 0,19 0,0 0,-19-18,1 18,17 0,-17 0,18 0,-19 0,19 0,-18 0,-1 0,1 0,-1 0,19 0,18 0,-18 0,-1 0,19 0,0 0,-18 0,-1 0,1 0,0 0,18 0,-19 0,19 0,-18 0,-18-18,35 18,19 0,-36 0,18 0,0 0,-18 0,17 0,1 0,0 18,0-18,0 18,18 0,-36-18,17 18,1 0,18-18,-18 18,18-18,0 37,0-37,0 18,0-18,0 18,0 0,0-18,0 0,0 18,18-18,0 0,-18 18,19-18,-1 0,0 37,-18-37,36 18,-18-18,-18 18,37-18,-19 0,18 18,0-18,37 18,-1-18,1 0,0 0,-1 0,37 0,-73 0,19 0,-19 0,0 0,1 0,-19 0,0 0,18 0,-18 0,19 0,17 0,19 0,-19 0,19 0,-19 0,19 0,-19 0,0 0,-17 0,17 18,-18-18,-17 0,17 0,0 0,-18-18,19 0,35 18,19 0,0 0,17 0,-35 0,36 0,-55-18,1 18,-19 0,-18 0,18 0,-17 0,-1 0,18 0,-36 0,18 0,37 0,-37 0,0 0,0 0,36 0,-17 0,-19 0,18 0,0 0,1 0,-1 0,0 18,-18 0,19-18,-1 18,0 1,1-19,-1 18,0-18,0 18,1-18,-1 18,0-18,1 18,-19-18,18 18,-18 0,0-18,0 0,1 0,-19 0,18 19,-18-1,18-18,0 18,0 0,-18-18,18 18,0 0,1 0,-1 1,-18-1,18 0,0-18,-18 18,18-18,-18 36,18-18,0 1,1-1,-1 0,-18 0,0 0,18 0,-18-18,0 18,0 1,18-19,-18 0,0 18,18 0,0 18,0 0,-18-17,0-1,19 36,-1-18,0 19,-18-19,18 19,-18 17,36-36,-36 1,0-1,0 0,37 1,-37-19,0 18,0-18,0 0,0 19,0 17,18 0,-18 1,0-1,0 1,0-1,0 37,0-19,0-17,0-19,-18 0,18-17,-19-19,19 36,-18-36,18 0,0 0,0 18,-36-18,36 0,-18 18,0-18,18 18,-18-18,18 18,0-18,-37 0,37 19,0-1,-36 0,36-18,0 18,0 0,-18-18,18 18,0 19,0-19,0 0,0 0,0 0,0 0,0 19,18-19,0 0,-18 0,0 0,36 18,-36-17,19 17,-19-36,18 36,-18-18,18 19,-18-1,18 0,0 19,0-1,0-54,1 73,-1-55,0 0,0 36,-18-54,18 37,0-19,-18 18,37-18,-37 0,18 0,0 19,-18-19,18 18,0-18,-18 0,18 19,0-1,-18 0,0 1,19-1,-19-18,0 0,0 18,0 1,0-1,0-18,0 18,0-36,0 37,18-1,-18 0,0-18,0 19,0 17,0-18,0-17,0 17,18 0,-18 0,18-17,-18 35,0-54,18 36,0-18,-18 1,0-1,18 18,1-18,-19 0,0 37,18-37,18 18,-36 0,36 1,-18-1,-18 0,19-18,17 19,-36-19,0 0,18 0,0-18,-18 18,0 0,18-18,-18 19,18-1,1 18,-1 0,0-18,0 19,-18-19,0 0,0 0,0-18,0 18,18 0,-18 1,0 35,0-36,18 37,-18-1,18 0,1 1,17-1,-18 1,0-19,0-18,-18 18,18-36,1 19,-19-19,-19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38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2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26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72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16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7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4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74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81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5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AQMeN decorati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5" b="39894"/>
          <a:stretch>
            <a:fillRect/>
          </a:stretch>
        </p:blipFill>
        <p:spPr bwMode="auto">
          <a:xfrm>
            <a:off x="0" y="6281738"/>
            <a:ext cx="9144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0" descr="AQMeN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209550"/>
            <a:ext cx="28448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11"/>
          <p:cNvSpPr txBox="1">
            <a:spLocks noChangeArrowheads="1"/>
          </p:cNvSpPr>
          <p:nvPr/>
        </p:nvSpPr>
        <p:spPr bwMode="auto">
          <a:xfrm>
            <a:off x="1187450" y="6381750"/>
            <a:ext cx="66976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3.png"/><Relationship Id="rId4" Type="http://schemas.openxmlformats.org/officeDocument/2006/relationships/hyperlink" Target="mailto:Jonathan.Minton@glasgow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emf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The Demographic </a:t>
            </a:r>
            <a:r>
              <a:rPr lang="en-US" altLang="en-US" dirty="0" err="1" smtClean="0"/>
              <a:t>Visualisation</a:t>
            </a:r>
            <a:r>
              <a:rPr lang="en-US" altLang="en-US" dirty="0" smtClean="0"/>
              <a:t> of Conviction Rates: What can we learn from shaded contour maps?</a:t>
            </a:r>
            <a:br>
              <a:rPr lang="en-US" altLang="en-US" dirty="0" smtClean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err="1" smtClean="0"/>
              <a:t>Dr</a:t>
            </a:r>
            <a:r>
              <a:rPr lang="en-US" altLang="en-US" dirty="0" smtClean="0"/>
              <a:t> Jon Minton, University </a:t>
            </a:r>
            <a:r>
              <a:rPr lang="en-US" altLang="en-US" smtClean="0"/>
              <a:t>of Glasgow</a:t>
            </a:r>
            <a:endParaRPr lang="en-US" alt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5"/>
    </mc:Choice>
    <mc:Fallback xmlns="">
      <p:transition spd="slow" advTm="41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 a data sculpture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X:\Lexis_cubes\Lexis_age_conviction_cubes\all_cubes_6_oclo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434589" cy="482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7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75"/>
    </mc:Choice>
    <mc:Fallback>
      <p:transition spd="slow" advTm="66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Lexis Surface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E:\repos\Crime_Contours\figures\all_scot_young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" y="1772816"/>
            <a:ext cx="9077400" cy="45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8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19"/>
    </mc:Choice>
    <mc:Fallback>
      <p:transition spd="slow" advTm="43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E:\repos\Crime_Contours\figures\all_scot_younge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74"/>
          <a:stretch/>
        </p:blipFill>
        <p:spPr bwMode="auto">
          <a:xfrm>
            <a:off x="2411760" y="54472"/>
            <a:ext cx="6698774" cy="679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0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10"/>
    </mc:Choice>
    <mc:Fallback>
      <p:transition spd="slow" advTm="26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3" r="3791"/>
          <a:stretch/>
        </p:blipFill>
        <p:spPr bwMode="auto">
          <a:xfrm>
            <a:off x="2915816" y="26820"/>
            <a:ext cx="6228184" cy="6641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9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2"/>
    </mc:Choice>
    <mc:Fallback>
      <p:transition spd="slow" advTm="23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E:\repos\Crime_Contours\figures\age_sectio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397"/>
            <a:ext cx="6872017" cy="68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2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402"/>
    </mc:Choice>
    <mc:Fallback>
      <p:transition spd="slow" advTm="254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E:\repos\Crime_Contours\figures\age_face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928"/>
            <a:ext cx="6828073" cy="68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7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819"/>
    </mc:Choice>
    <mc:Fallback>
      <p:transition spd="slow" advTm="136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E:\repos\Crime_Contours\figures\cohort_sub_sec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20"/>
            <a:ext cx="8534471" cy="68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9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297"/>
    </mc:Choice>
    <mc:Fallback>
      <p:transition spd="slow" advTm="199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 hierarchy of factors</a:t>
            </a:r>
          </a:p>
          <a:p>
            <a:endParaRPr lang="en-GB" dirty="0" smtClean="0"/>
          </a:p>
          <a:p>
            <a:r>
              <a:rPr lang="en-GB" dirty="0" smtClean="0"/>
              <a:t>Most important: </a:t>
            </a:r>
            <a:r>
              <a:rPr lang="en-GB" b="1" dirty="0" smtClean="0"/>
              <a:t>Gender</a:t>
            </a:r>
          </a:p>
          <a:p>
            <a:pPr lvl="2"/>
            <a:r>
              <a:rPr lang="en-GB" dirty="0" smtClean="0"/>
              <a:t>Peak female conviction rate equivalent to male rate in middle age</a:t>
            </a:r>
          </a:p>
          <a:p>
            <a:r>
              <a:rPr lang="en-GB" dirty="0" smtClean="0"/>
              <a:t>Then </a:t>
            </a:r>
            <a:r>
              <a:rPr lang="en-GB" b="1" dirty="0" smtClean="0"/>
              <a:t>Age</a:t>
            </a:r>
            <a:r>
              <a:rPr lang="en-GB" dirty="0" smtClean="0"/>
              <a:t> effects</a:t>
            </a:r>
          </a:p>
          <a:p>
            <a:r>
              <a:rPr lang="en-GB" dirty="0" smtClean="0"/>
              <a:t>Then </a:t>
            </a:r>
            <a:r>
              <a:rPr lang="en-GB" b="1" dirty="0" smtClean="0"/>
              <a:t>Period</a:t>
            </a:r>
            <a:r>
              <a:rPr lang="en-GB" dirty="0" smtClean="0"/>
              <a:t> effects</a:t>
            </a:r>
          </a:p>
          <a:p>
            <a:r>
              <a:rPr lang="en-GB" dirty="0" smtClean="0"/>
              <a:t>Least Important (but still significant): </a:t>
            </a:r>
            <a:r>
              <a:rPr lang="en-GB" b="1" dirty="0" smtClean="0"/>
              <a:t>Cohort</a:t>
            </a:r>
            <a:r>
              <a:rPr lang="en-GB" dirty="0" smtClean="0"/>
              <a:t> effects</a:t>
            </a:r>
            <a:endParaRPr lang="en-GB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08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797"/>
    </mc:Choice>
    <mc:Fallback>
      <p:transition spd="slow" advTm="141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en-US" dirty="0" smtClean="0"/>
              <a:t>More about our research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 smtClean="0"/>
              <a:t>aqmen.ac.uk@AQMeNNetwork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Any further questions?</a:t>
            </a:r>
          </a:p>
          <a:p>
            <a:pPr lvl="1"/>
            <a:r>
              <a:rPr lang="en-US" altLang="en-US" dirty="0" smtClean="0">
                <a:hlinkClick r:id="rId4"/>
              </a:rPr>
              <a:t>Jonathan.Minton@glasgow.ac.uk</a:t>
            </a:r>
            <a:r>
              <a:rPr lang="en-US" altLang="en-US" dirty="0" smtClean="0"/>
              <a:t> </a:t>
            </a:r>
          </a:p>
          <a:p>
            <a:endParaRPr lang="en-US" alt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81"/>
    </mc:Choice>
    <mc:Fallback>
      <p:transition spd="slow" advTm="23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Susan </a:t>
            </a:r>
            <a:r>
              <a:rPr lang="en-GB" b="1" dirty="0" err="1" smtClean="0"/>
              <a:t>McVie</a:t>
            </a:r>
            <a:r>
              <a:rPr lang="en-GB" b="1" dirty="0" smtClean="0"/>
              <a:t> </a:t>
            </a:r>
            <a:r>
              <a:rPr lang="en-GB" dirty="0" smtClean="0"/>
              <a:t>for the opportunity</a:t>
            </a:r>
          </a:p>
          <a:p>
            <a:r>
              <a:rPr lang="en-GB" b="1" dirty="0" smtClean="0"/>
              <a:t>Ben Matthews </a:t>
            </a:r>
            <a:r>
              <a:rPr lang="en-GB" dirty="0" smtClean="0"/>
              <a:t>&amp; The Scottish Government for the data</a:t>
            </a:r>
            <a:endParaRPr lang="en-GB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80"/>
    </mc:Choice>
    <mc:Fallback xmlns="">
      <p:transition spd="slow" advTm="2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Structure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Shaded contour maps and Lexis surfaces</a:t>
            </a:r>
          </a:p>
          <a:p>
            <a:r>
              <a:rPr lang="en-US" altLang="en-US" dirty="0" smtClean="0"/>
              <a:t>The data</a:t>
            </a:r>
          </a:p>
          <a:p>
            <a:r>
              <a:rPr lang="en-US" altLang="en-US" dirty="0" smtClean="0"/>
              <a:t>The </a:t>
            </a:r>
            <a:r>
              <a:rPr lang="en-US" altLang="en-US" dirty="0" err="1" smtClean="0"/>
              <a:t>visualisations</a:t>
            </a:r>
            <a:endParaRPr lang="en-US" altLang="en-US" dirty="0" smtClean="0"/>
          </a:p>
          <a:p>
            <a:r>
              <a:rPr lang="en-US" altLang="en-US" dirty="0" smtClean="0"/>
              <a:t>The </a:t>
            </a:r>
            <a:r>
              <a:rPr lang="en-US" altLang="en-US" dirty="0" err="1" smtClean="0"/>
              <a:t>visualisations</a:t>
            </a:r>
            <a:endParaRPr lang="en-US" altLang="en-US" dirty="0" smtClean="0"/>
          </a:p>
          <a:p>
            <a:r>
              <a:rPr lang="en-US" altLang="en-US" dirty="0" smtClean="0"/>
              <a:t>The </a:t>
            </a:r>
            <a:r>
              <a:rPr lang="en-US" altLang="en-US" dirty="0" err="1" smtClean="0"/>
              <a:t>visualisations</a:t>
            </a:r>
            <a:endParaRPr lang="en-US" altLang="en-US" dirty="0" smtClean="0"/>
          </a:p>
        </p:txBody>
      </p:sp>
      <p:sp>
        <p:nvSpPr>
          <p:cNvPr id="2" name="Curved Right Arrow 1"/>
          <p:cNvSpPr/>
          <p:nvPr/>
        </p:nvSpPr>
        <p:spPr>
          <a:xfrm rot="10800000">
            <a:off x="5148064" y="2924944"/>
            <a:ext cx="864096" cy="14401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Curved Right Arrow 4"/>
          <p:cNvSpPr/>
          <p:nvPr/>
        </p:nvSpPr>
        <p:spPr>
          <a:xfrm rot="10800000">
            <a:off x="4211959" y="2924944"/>
            <a:ext cx="792088" cy="872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 rot="10800000">
            <a:off x="4211272" y="3535950"/>
            <a:ext cx="792088" cy="872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91"/>
    </mc:Choice>
    <mc:Fallback xmlns="">
      <p:transition spd="slow" advTm="41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Shaded contour maps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r>
              <a:rPr lang="en-US" altLang="en-US" dirty="0" smtClean="0"/>
              <a:t>Something I (accidentally) re-invented</a:t>
            </a:r>
          </a:p>
          <a:p>
            <a:pPr lvl="1"/>
            <a:r>
              <a:rPr lang="en-US" altLang="en-US" dirty="0" smtClean="0"/>
              <a:t>Minton, </a:t>
            </a:r>
            <a:r>
              <a:rPr lang="en-US" altLang="en-US" dirty="0" err="1" smtClean="0"/>
              <a:t>Vanderbloemen</a:t>
            </a:r>
            <a:r>
              <a:rPr lang="en-US" altLang="en-US" dirty="0" smtClean="0"/>
              <a:t>, Dorling (2013), </a:t>
            </a:r>
            <a:r>
              <a:rPr lang="en-US" altLang="en-US" i="1" dirty="0" err="1" smtClean="0"/>
              <a:t>Visualising</a:t>
            </a:r>
            <a:r>
              <a:rPr lang="en-US" altLang="en-US" i="1" dirty="0" smtClean="0"/>
              <a:t> Europe’s demographic scars with </a:t>
            </a:r>
            <a:r>
              <a:rPr lang="en-US" altLang="en-US" i="1" dirty="0" err="1" smtClean="0"/>
              <a:t>coplots</a:t>
            </a:r>
            <a:r>
              <a:rPr lang="en-US" altLang="en-US" i="1" dirty="0" smtClean="0"/>
              <a:t> and contour plots, </a:t>
            </a:r>
            <a:r>
              <a:rPr lang="en-US" altLang="en-US" dirty="0" smtClean="0"/>
              <a:t>International Journal of Epidemiology. 42 (4):1164-1176</a:t>
            </a:r>
          </a:p>
          <a:p>
            <a:pPr lvl="1"/>
            <a:r>
              <a:rPr lang="en-US" altLang="en-US" dirty="0" err="1" smtClean="0"/>
              <a:t>Vaupel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Gambill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Yashin</a:t>
            </a:r>
            <a:r>
              <a:rPr lang="en-US" altLang="en-US" dirty="0" smtClean="0"/>
              <a:t> (1987), </a:t>
            </a:r>
            <a:r>
              <a:rPr lang="en-US" altLang="en-US" i="1" dirty="0" smtClean="0"/>
              <a:t>Thousands of Data at a Glance: Shaded Contour Maps of Demographic Surfaces. </a:t>
            </a:r>
            <a:r>
              <a:rPr lang="en-US" altLang="en-US" dirty="0" smtClean="0"/>
              <a:t>IIASA Research Reports</a:t>
            </a:r>
          </a:p>
          <a:p>
            <a:r>
              <a:rPr lang="en-US" altLang="en-US" dirty="0" smtClean="0"/>
              <a:t>A high information density method of </a:t>
            </a:r>
            <a:r>
              <a:rPr lang="en-US" altLang="en-US" dirty="0" err="1" smtClean="0"/>
              <a:t>visualisng</a:t>
            </a:r>
            <a:r>
              <a:rPr lang="en-US" altLang="en-US" dirty="0" smtClean="0"/>
              <a:t> data arranged into Lexis surfaces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61"/>
    </mc:Choice>
    <mc:Fallback xmlns="">
      <p:transition spd="slow" advTm="81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Lexis Surfaces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‘Time is space’</a:t>
            </a:r>
          </a:p>
          <a:p>
            <a:pPr lvl="1"/>
            <a:r>
              <a:rPr lang="en-GB" dirty="0" smtClean="0"/>
              <a:t>Relative time: age</a:t>
            </a:r>
          </a:p>
          <a:p>
            <a:pPr lvl="1"/>
            <a:r>
              <a:rPr lang="en-GB" dirty="0" smtClean="0"/>
              <a:t>Absolute time: year</a:t>
            </a: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10816"/>
              </p:ext>
            </p:extLst>
          </p:nvPr>
        </p:nvGraphicFramePr>
        <p:xfrm>
          <a:off x="683568" y="3573016"/>
          <a:ext cx="25202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864096"/>
                <a:gridCol w="86409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Year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Value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2000</a:t>
                      </a:r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2000</a:t>
                      </a:r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2001</a:t>
                      </a:r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</a:t>
                      </a:r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2001</a:t>
                      </a:r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</a:t>
                      </a:r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77833"/>
              </p:ext>
            </p:extLst>
          </p:nvPr>
        </p:nvGraphicFramePr>
        <p:xfrm>
          <a:off x="5148064" y="3573016"/>
          <a:ext cx="1296144" cy="147616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32048"/>
                <a:gridCol w="360040"/>
                <a:gridCol w="504056"/>
              </a:tblGrid>
              <a:tr h="6415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2000</a:t>
                      </a:r>
                      <a:endParaRPr lang="en-GB" dirty="0"/>
                    </a:p>
                  </a:txBody>
                  <a:tcPr vert="vert27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2001</a:t>
                      </a:r>
                      <a:endParaRPr lang="en-GB" dirty="0"/>
                    </a:p>
                  </a:txBody>
                  <a:tcPr vert="vert27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417309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</a:tr>
              <a:tr h="417309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</a:t>
                      </a:r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8" name="U-Turn Arrow 7"/>
          <p:cNvSpPr/>
          <p:nvPr/>
        </p:nvSpPr>
        <p:spPr>
          <a:xfrm>
            <a:off x="1763688" y="3212969"/>
            <a:ext cx="4320480" cy="36004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U-Turn Arrow 8"/>
          <p:cNvSpPr/>
          <p:nvPr/>
        </p:nvSpPr>
        <p:spPr>
          <a:xfrm flipV="1">
            <a:off x="899592" y="5429932"/>
            <a:ext cx="4536504" cy="43204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"/>
    </mc:Choice>
    <mc:Fallback>
      <p:transition spd="slow" advTm="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Contour maps</a:t>
            </a:r>
            <a:br>
              <a:rPr lang="en-GB" dirty="0" smtClean="0"/>
            </a:br>
            <a:r>
              <a:rPr lang="en-GB" dirty="0" smtClean="0"/>
              <a:t>Heights on </a:t>
            </a:r>
            <a:br>
              <a:rPr lang="en-GB" dirty="0" smtClean="0"/>
            </a:br>
            <a:r>
              <a:rPr lang="en-GB" dirty="0" smtClean="0"/>
              <a:t>landscapes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4192874" cy="451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19" y="1671454"/>
            <a:ext cx="3795755" cy="474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172200" y="1907280"/>
              <a:ext cx="1803240" cy="4291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6360" y="1843560"/>
                <a:ext cx="1834920" cy="4418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6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43"/>
    </mc:Choice>
    <mc:Fallback>
      <p:transition spd="slow" advTm="17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effects that can be </a:t>
            </a:r>
            <a:br>
              <a:rPr lang="en-GB" dirty="0" smtClean="0"/>
            </a:br>
            <a:r>
              <a:rPr lang="en-GB" dirty="0" smtClean="0"/>
              <a:t>identified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Group Effects: </a:t>
            </a:r>
          </a:p>
          <a:p>
            <a:pPr lvl="1"/>
            <a:r>
              <a:rPr lang="en-GB" dirty="0" smtClean="0"/>
              <a:t>How does group A compare with group B?</a:t>
            </a:r>
          </a:p>
          <a:p>
            <a:r>
              <a:rPr lang="en-GB" dirty="0" smtClean="0"/>
              <a:t>Age Effects: </a:t>
            </a:r>
          </a:p>
          <a:p>
            <a:pPr lvl="1"/>
            <a:r>
              <a:rPr lang="en-GB" dirty="0" smtClean="0"/>
              <a:t>What is explained by knowing age only?</a:t>
            </a:r>
          </a:p>
          <a:p>
            <a:r>
              <a:rPr lang="en-GB" dirty="0" smtClean="0"/>
              <a:t>Period Effects: </a:t>
            </a:r>
          </a:p>
          <a:p>
            <a:pPr lvl="1"/>
            <a:r>
              <a:rPr lang="en-GB" dirty="0" smtClean="0"/>
              <a:t>What is explained by knowing the year in which observations took place?</a:t>
            </a:r>
          </a:p>
          <a:p>
            <a:r>
              <a:rPr lang="en-GB" dirty="0" smtClean="0"/>
              <a:t>Cohort Effects: </a:t>
            </a:r>
          </a:p>
          <a:p>
            <a:pPr lvl="1"/>
            <a:r>
              <a:rPr lang="en-GB" dirty="0" smtClean="0"/>
              <a:t>Is anything explained by the cohort membership?</a:t>
            </a:r>
          </a:p>
          <a:p>
            <a:endParaRPr lang="en-GB" dirty="0"/>
          </a:p>
          <a:p>
            <a:r>
              <a:rPr lang="en-GB" dirty="0" smtClean="0"/>
              <a:t>Shaded contour maps can help distinguish between each of these effects… if we know how to read them.</a:t>
            </a:r>
          </a:p>
          <a:p>
            <a:endParaRPr lang="en-GB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8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16"/>
    </mc:Choice>
    <mc:Fallback>
      <p:transition spd="slow" advTm="72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Conviction rates</a:t>
            </a:r>
          </a:p>
          <a:p>
            <a:pPr lvl="1"/>
            <a:r>
              <a:rPr lang="en-GB" dirty="0" smtClean="0"/>
              <a:t>By gender</a:t>
            </a:r>
          </a:p>
          <a:p>
            <a:pPr lvl="1"/>
            <a:r>
              <a:rPr lang="en-GB" dirty="0" smtClean="0"/>
              <a:t>Age (16 to 60 presented)</a:t>
            </a:r>
          </a:p>
          <a:p>
            <a:pPr lvl="1"/>
            <a:r>
              <a:rPr lang="en-GB" dirty="0" smtClean="0"/>
              <a:t>Year</a:t>
            </a:r>
          </a:p>
          <a:p>
            <a:r>
              <a:rPr lang="en-GB" dirty="0" smtClean="0"/>
              <a:t>Scotland</a:t>
            </a:r>
          </a:p>
          <a:p>
            <a:r>
              <a:rPr lang="en-GB" dirty="0" smtClean="0"/>
              <a:t>From 1989 to 2012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1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35"/>
    </mc:Choice>
    <mc:Fallback>
      <p:transition spd="slow" advTm="47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 a data sculpture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X:\Lexis_cubes\Lexis_age_conviction_cubes\male_and_female_side_by_sid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38425" cy="47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67"/>
    </mc:Choice>
    <mc:Fallback>
      <p:transition spd="slow" advTm="69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QMeN Powerpoint Presentation 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AQMeN Powerpoint Presentation Template</Template>
  <TotalTime>199</TotalTime>
  <Words>310</Words>
  <Application>Microsoft Office PowerPoint</Application>
  <PresentationFormat>On-screen Show (4:3)</PresentationFormat>
  <Paragraphs>77</Paragraphs>
  <Slides>18</Slides>
  <Notes>0</Notes>
  <HiddenSlides>0</HiddenSlides>
  <MMClips>18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AQMeN Powerpoint Presentation Template</vt:lpstr>
      <vt:lpstr>The Demographic Visualisation of Conviction Rates: What can we learn from shaded contour maps?  Dr Jon Minton, University of Glasgow</vt:lpstr>
      <vt:lpstr>Acknowledgements</vt:lpstr>
      <vt:lpstr>Structure</vt:lpstr>
      <vt:lpstr>Shaded contour maps</vt:lpstr>
      <vt:lpstr>Lexis Surfaces</vt:lpstr>
      <vt:lpstr>Contour maps Heights on  landscapes</vt:lpstr>
      <vt:lpstr>Types of effects that can be  identified</vt:lpstr>
      <vt:lpstr>Our data</vt:lpstr>
      <vt:lpstr>As a data sculpture</vt:lpstr>
      <vt:lpstr>As a data sculpture</vt:lpstr>
      <vt:lpstr>Lexis Surface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More about our research</vt:lpstr>
    </vt:vector>
  </TitlesOfParts>
  <Company>University of Edinburgh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Cockram</dc:creator>
  <cp:lastModifiedBy>Jon Minton</cp:lastModifiedBy>
  <cp:revision>17</cp:revision>
  <dcterms:created xsi:type="dcterms:W3CDTF">2014-10-28T14:50:48Z</dcterms:created>
  <dcterms:modified xsi:type="dcterms:W3CDTF">2014-11-27T12:33:03Z</dcterms:modified>
</cp:coreProperties>
</file>